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59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752475" cy="6858000"/>
          </a:xfrm>
          <a:prstGeom prst="rect">
            <a:avLst/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50000">
                <a:schemeClr val="accent1"/>
              </a:gs>
              <a:gs pos="100000">
                <a:schemeClr val="accent6">
                  <a:lumMod val="75000"/>
                </a:schemeClr>
              </a:gs>
            </a:gsLst>
            <a:lin ang="5400000" scaled="0"/>
          </a:gradFill>
          <a:ln>
            <a:noFill/>
          </a:ln>
          <a:effectLst>
            <a:innerShdw blurRad="190500" dist="25400">
              <a:prstClr val="black">
                <a:alpha val="6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16152" y="1267485"/>
            <a:ext cx="7235981" cy="5133316"/>
          </a:xfrm>
        </p:spPr>
        <p:txBody>
          <a:bodyPr/>
          <a:lstStyle>
            <a:lvl1pPr>
              <a:defRPr sz="11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6151" y="201702"/>
            <a:ext cx="6189583" cy="949569"/>
          </a:xfrm>
        </p:spPr>
        <p:txBody>
          <a:bodyPr>
            <a:normAutofit/>
          </a:bodyPr>
          <a:lstStyle>
            <a:lvl1pPr marL="0" indent="0" algn="r">
              <a:buNone/>
              <a:defRPr sz="2400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150469" y="236415"/>
            <a:ext cx="785301" cy="365125"/>
          </a:xfrm>
        </p:spPr>
        <p:txBody>
          <a:bodyPr/>
          <a:lstStyle>
            <a:lvl1pPr>
              <a:defRPr sz="1400"/>
            </a:lvl1pPr>
          </a:lstStyle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  <p:grpSp>
        <p:nvGrpSpPr>
          <p:cNvPr id="7" name="Group 6"/>
          <p:cNvGrpSpPr/>
          <p:nvPr/>
        </p:nvGrpSpPr>
        <p:grpSpPr>
          <a:xfrm>
            <a:off x="7467600" y="209550"/>
            <a:ext cx="657226" cy="431800"/>
            <a:chOff x="7467600" y="209550"/>
            <a:chExt cx="657226" cy="431800"/>
          </a:xfrm>
          <a:solidFill>
            <a:schemeClr val="tx2">
              <a:lumMod val="60000"/>
              <a:lumOff val="40000"/>
            </a:schemeClr>
          </a:solidFill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7467600" y="209550"/>
              <a:ext cx="242887" cy="431800"/>
            </a:xfrm>
            <a:custGeom>
              <a:avLst/>
              <a:gdLst/>
              <a:ahLst/>
              <a:cxnLst>
                <a:cxn ang="0">
                  <a:pos x="62" y="0"/>
                </a:cxn>
                <a:cxn ang="0">
                  <a:pos x="0" y="0"/>
                </a:cxn>
                <a:cxn ang="0">
                  <a:pos x="89" y="136"/>
                </a:cxn>
                <a:cxn ang="0">
                  <a:pos x="89" y="136"/>
                </a:cxn>
                <a:cxn ang="0">
                  <a:pos x="0" y="272"/>
                </a:cxn>
                <a:cxn ang="0">
                  <a:pos x="62" y="272"/>
                </a:cxn>
                <a:cxn ang="0">
                  <a:pos x="153" y="136"/>
                </a:cxn>
                <a:cxn ang="0">
                  <a:pos x="62" y="0"/>
                </a:cxn>
              </a:cxnLst>
              <a:rect l="0" t="0" r="r" b="b"/>
              <a:pathLst>
                <a:path w="153" h="272">
                  <a:moveTo>
                    <a:pt x="62" y="0"/>
                  </a:moveTo>
                  <a:lnTo>
                    <a:pt x="0" y="0"/>
                  </a:lnTo>
                  <a:lnTo>
                    <a:pt x="89" y="136"/>
                  </a:lnTo>
                  <a:lnTo>
                    <a:pt x="89" y="136"/>
                  </a:lnTo>
                  <a:lnTo>
                    <a:pt x="0" y="272"/>
                  </a:lnTo>
                  <a:lnTo>
                    <a:pt x="62" y="272"/>
                  </a:lnTo>
                  <a:lnTo>
                    <a:pt x="153" y="136"/>
                  </a:lnTo>
                  <a:lnTo>
                    <a:pt x="62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5"/>
            <p:cNvSpPr>
              <a:spLocks/>
            </p:cNvSpPr>
            <p:nvPr/>
          </p:nvSpPr>
          <p:spPr bwMode="auto">
            <a:xfrm>
              <a:off x="7677151" y="209550"/>
              <a:ext cx="242887" cy="431800"/>
            </a:xfrm>
            <a:custGeom>
              <a:avLst/>
              <a:gdLst/>
              <a:ahLst/>
              <a:cxnLst>
                <a:cxn ang="0">
                  <a:pos x="62" y="0"/>
                </a:cxn>
                <a:cxn ang="0">
                  <a:pos x="0" y="0"/>
                </a:cxn>
                <a:cxn ang="0">
                  <a:pos x="89" y="136"/>
                </a:cxn>
                <a:cxn ang="0">
                  <a:pos x="89" y="136"/>
                </a:cxn>
                <a:cxn ang="0">
                  <a:pos x="0" y="272"/>
                </a:cxn>
                <a:cxn ang="0">
                  <a:pos x="62" y="272"/>
                </a:cxn>
                <a:cxn ang="0">
                  <a:pos x="153" y="136"/>
                </a:cxn>
                <a:cxn ang="0">
                  <a:pos x="62" y="0"/>
                </a:cxn>
              </a:cxnLst>
              <a:rect l="0" t="0" r="r" b="b"/>
              <a:pathLst>
                <a:path w="153" h="272">
                  <a:moveTo>
                    <a:pt x="62" y="0"/>
                  </a:moveTo>
                  <a:lnTo>
                    <a:pt x="0" y="0"/>
                  </a:lnTo>
                  <a:lnTo>
                    <a:pt x="89" y="136"/>
                  </a:lnTo>
                  <a:lnTo>
                    <a:pt x="89" y="136"/>
                  </a:lnTo>
                  <a:lnTo>
                    <a:pt x="0" y="272"/>
                  </a:lnTo>
                  <a:lnTo>
                    <a:pt x="62" y="272"/>
                  </a:lnTo>
                  <a:lnTo>
                    <a:pt x="153" y="136"/>
                  </a:lnTo>
                  <a:lnTo>
                    <a:pt x="62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5"/>
            <p:cNvSpPr>
              <a:spLocks/>
            </p:cNvSpPr>
            <p:nvPr/>
          </p:nvSpPr>
          <p:spPr bwMode="auto">
            <a:xfrm>
              <a:off x="7881939" y="209550"/>
              <a:ext cx="242887" cy="431800"/>
            </a:xfrm>
            <a:custGeom>
              <a:avLst/>
              <a:gdLst/>
              <a:ahLst/>
              <a:cxnLst>
                <a:cxn ang="0">
                  <a:pos x="62" y="0"/>
                </a:cxn>
                <a:cxn ang="0">
                  <a:pos x="0" y="0"/>
                </a:cxn>
                <a:cxn ang="0">
                  <a:pos x="89" y="136"/>
                </a:cxn>
                <a:cxn ang="0">
                  <a:pos x="89" y="136"/>
                </a:cxn>
                <a:cxn ang="0">
                  <a:pos x="0" y="272"/>
                </a:cxn>
                <a:cxn ang="0">
                  <a:pos x="62" y="272"/>
                </a:cxn>
                <a:cxn ang="0">
                  <a:pos x="153" y="136"/>
                </a:cxn>
                <a:cxn ang="0">
                  <a:pos x="62" y="0"/>
                </a:cxn>
              </a:cxnLst>
              <a:rect l="0" t="0" r="r" b="b"/>
              <a:pathLst>
                <a:path w="153" h="272">
                  <a:moveTo>
                    <a:pt x="62" y="0"/>
                  </a:moveTo>
                  <a:lnTo>
                    <a:pt x="0" y="0"/>
                  </a:lnTo>
                  <a:lnTo>
                    <a:pt x="89" y="136"/>
                  </a:lnTo>
                  <a:lnTo>
                    <a:pt x="89" y="136"/>
                  </a:lnTo>
                  <a:lnTo>
                    <a:pt x="0" y="272"/>
                  </a:lnTo>
                  <a:lnTo>
                    <a:pt x="62" y="272"/>
                  </a:lnTo>
                  <a:lnTo>
                    <a:pt x="153" y="136"/>
                  </a:lnTo>
                  <a:lnTo>
                    <a:pt x="62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2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500"/>
                            </p:stCondLst>
                            <p:childTnLst>
                              <p:par>
                                <p:cTn id="9" presetID="10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  <p:bldP spid="11" grpId="1" animBg="1"/>
    </p:bld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5257800"/>
            <a:ext cx="7239000" cy="1143000"/>
          </a:xfrm>
        </p:spPr>
        <p:txBody>
          <a:bodyPr>
            <a:noAutofit/>
          </a:bodyPr>
          <a:lstStyle>
            <a:lvl1pPr algn="l">
              <a:defRPr sz="7200" baseline="0">
                <a:ln w="12700">
                  <a:solidFill>
                    <a:schemeClr val="tx2"/>
                  </a:solidFill>
                </a:ln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9200" y="838200"/>
            <a:ext cx="7467600" cy="4419600"/>
          </a:xfrm>
        </p:spPr>
        <p:txBody>
          <a:bodyPr>
            <a:normAutofit/>
          </a:bodyPr>
          <a:lstStyle>
            <a:lvl1pPr>
              <a:defRPr sz="2800"/>
            </a:lvl1pPr>
            <a:lvl2pPr>
              <a:defRPr sz="1800">
                <a:solidFill>
                  <a:schemeClr val="tx1"/>
                </a:solidFill>
              </a:defRPr>
            </a:lvl2pPr>
            <a:lvl3pPr>
              <a:defRPr sz="1800">
                <a:solidFill>
                  <a:schemeClr val="tx1"/>
                </a:solidFill>
              </a:defRPr>
            </a:lvl3pPr>
            <a:lvl4pPr>
              <a:defRPr sz="1800">
                <a:solidFill>
                  <a:schemeClr val="tx1"/>
                </a:solidFill>
              </a:defRPr>
            </a:lvl4pPr>
            <a:lvl5pPr>
              <a:defRPr sz="1800">
                <a:solidFill>
                  <a:schemeClr val="tx1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19199" y="4484080"/>
            <a:ext cx="7239001" cy="762000"/>
          </a:xfrm>
        </p:spPr>
        <p:txBody>
          <a:bodyPr bIns="0" anchor="b"/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1219200" y="5257800"/>
            <a:ext cx="7239000" cy="1143000"/>
          </a:xfrm>
        </p:spPr>
        <p:txBody>
          <a:bodyPr>
            <a:noAutofit/>
          </a:bodyPr>
          <a:lstStyle>
            <a:lvl1pPr algn="l">
              <a:defRPr sz="7200" baseline="0">
                <a:ln w="12700">
                  <a:solidFill>
                    <a:schemeClr val="tx2"/>
                  </a:solidFill>
                </a:ln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216152" y="841248"/>
            <a:ext cx="3730752" cy="43891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5102352" y="841248"/>
            <a:ext cx="3730752" cy="43891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19200" y="841248"/>
            <a:ext cx="3733800" cy="533400"/>
          </a:xfrm>
        </p:spPr>
        <p:txBody>
          <a:bodyPr anchor="t">
            <a:normAutofit/>
          </a:bodyPr>
          <a:lstStyle>
            <a:lvl1pPr marL="0" indent="0">
              <a:buNone/>
              <a:defRPr sz="18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5400" y="841248"/>
            <a:ext cx="3735267" cy="533400"/>
          </a:xfrm>
        </p:spPr>
        <p:txBody>
          <a:bodyPr anchor="t">
            <a:normAutofit/>
          </a:bodyPr>
          <a:lstStyle>
            <a:lvl1pPr marL="0" indent="0">
              <a:buNone/>
              <a:defRPr sz="18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1216152" y="1380744"/>
            <a:ext cx="3730752" cy="384048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5102352" y="1380743"/>
            <a:ext cx="3730752" cy="384048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715000" y="395287"/>
            <a:ext cx="3008313" cy="1162050"/>
          </a:xfrm>
        </p:spPr>
        <p:txBody>
          <a:bodyPr anchor="b"/>
          <a:lstStyle>
            <a:lvl1pPr algn="l">
              <a:defRPr sz="2000" b="1">
                <a:ln>
                  <a:noFill/>
                </a:ln>
                <a:solidFill>
                  <a:srgbClr val="FF7605"/>
                </a:solidFill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15000" y="1557337"/>
            <a:ext cx="3008313" cy="4386263"/>
          </a:xfrm>
        </p:spPr>
        <p:txBody>
          <a:bodyPr/>
          <a:lstStyle>
            <a:lvl1pPr marL="0" indent="0">
              <a:buNone/>
              <a:defRPr sz="14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sz="quarter" idx="13"/>
          </p:nvPr>
        </p:nvSpPr>
        <p:spPr>
          <a:xfrm>
            <a:off x="914400" y="381000"/>
            <a:ext cx="4800600" cy="5943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4624754"/>
            <a:ext cx="5486400" cy="404446"/>
          </a:xfrm>
        </p:spPr>
        <p:txBody>
          <a:bodyPr bIns="0" anchor="b"/>
          <a:lstStyle>
            <a:lvl1pPr algn="l">
              <a:defRPr sz="2000" b="1">
                <a:ln w="12700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23975" y="381000"/>
            <a:ext cx="5867400" cy="40814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19200" y="5029200"/>
            <a:ext cx="4038600" cy="1371600"/>
          </a:xfrm>
        </p:spPr>
        <p:txBody>
          <a:bodyPr/>
          <a:lstStyle>
            <a:lvl1pPr marL="0" indent="0">
              <a:buNone/>
              <a:defRPr sz="14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228600" cy="6858000"/>
          </a:xfrm>
          <a:prstGeom prst="rect">
            <a:avLst/>
          </a:prstGeom>
          <a:gradFill>
            <a:gsLst>
              <a:gs pos="0">
                <a:schemeClr val="accent1"/>
              </a:gs>
              <a:gs pos="52000">
                <a:schemeClr val="accent6">
                  <a:lumMod val="75000"/>
                </a:schemeClr>
              </a:gs>
              <a:gs pos="100000">
                <a:schemeClr val="accent6">
                  <a:lumMod val="50000"/>
                </a:schemeClr>
              </a:gs>
            </a:gsLst>
            <a:lin ang="5400000" scaled="0"/>
          </a:gradFill>
          <a:ln>
            <a:noFill/>
          </a:ln>
          <a:effectLst>
            <a:innerShdw blurRad="190500" dist="25400">
              <a:prstClr val="black">
                <a:alpha val="6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0" y="0"/>
            <a:ext cx="228600" cy="6858000"/>
          </a:xfrm>
          <a:prstGeom prst="rect">
            <a:avLst/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50000">
                <a:schemeClr val="accent1"/>
              </a:gs>
              <a:gs pos="100000">
                <a:schemeClr val="accent6">
                  <a:lumMod val="75000"/>
                </a:schemeClr>
              </a:gs>
            </a:gsLst>
            <a:lin ang="5400000" scaled="0"/>
          </a:gradFill>
          <a:ln>
            <a:noFill/>
          </a:ln>
          <a:effectLst>
            <a:innerShdw blurRad="190500" dist="25400">
              <a:prstClr val="black">
                <a:alpha val="6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19200" y="5257800"/>
            <a:ext cx="72390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19200" y="838200"/>
            <a:ext cx="7467600" cy="4419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59680" y="6553200"/>
            <a:ext cx="71628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0000"/>
                    <a:lumOff val="4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86800" y="5740400"/>
            <a:ext cx="381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="0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9FD7A308-7248-4582-A54C-60938270C172}" type="slidenum">
              <a:rPr lang="en-AU" smtClean="0"/>
              <a:t>‹#›</a:t>
            </a:fld>
            <a:endParaRPr lang="en-AU"/>
          </a:p>
        </p:txBody>
      </p:sp>
      <p:sp>
        <p:nvSpPr>
          <p:cNvPr id="16" name="Freeform 5"/>
          <p:cNvSpPr>
            <a:spLocks/>
          </p:cNvSpPr>
          <p:nvPr/>
        </p:nvSpPr>
        <p:spPr bwMode="auto">
          <a:xfrm>
            <a:off x="8453438" y="5715000"/>
            <a:ext cx="242887" cy="431800"/>
          </a:xfrm>
          <a:custGeom>
            <a:avLst/>
            <a:gdLst/>
            <a:ahLst/>
            <a:cxnLst>
              <a:cxn ang="0">
                <a:pos x="62" y="0"/>
              </a:cxn>
              <a:cxn ang="0">
                <a:pos x="0" y="0"/>
              </a:cxn>
              <a:cxn ang="0">
                <a:pos x="89" y="136"/>
              </a:cxn>
              <a:cxn ang="0">
                <a:pos x="89" y="136"/>
              </a:cxn>
              <a:cxn ang="0">
                <a:pos x="0" y="272"/>
              </a:cxn>
              <a:cxn ang="0">
                <a:pos x="62" y="272"/>
              </a:cxn>
              <a:cxn ang="0">
                <a:pos x="153" y="136"/>
              </a:cxn>
              <a:cxn ang="0">
                <a:pos x="62" y="0"/>
              </a:cxn>
            </a:cxnLst>
            <a:rect l="0" t="0" r="r" b="b"/>
            <a:pathLst>
              <a:path w="153" h="272">
                <a:moveTo>
                  <a:pt x="62" y="0"/>
                </a:moveTo>
                <a:lnTo>
                  <a:pt x="0" y="0"/>
                </a:lnTo>
                <a:lnTo>
                  <a:pt x="89" y="136"/>
                </a:lnTo>
                <a:lnTo>
                  <a:pt x="89" y="136"/>
                </a:lnTo>
                <a:lnTo>
                  <a:pt x="0" y="272"/>
                </a:lnTo>
                <a:lnTo>
                  <a:pt x="62" y="272"/>
                </a:lnTo>
                <a:lnTo>
                  <a:pt x="153" y="136"/>
                </a:lnTo>
                <a:lnTo>
                  <a:pt x="62" y="0"/>
                </a:lnTo>
                <a:close/>
              </a:path>
            </a:pathLst>
          </a:custGeom>
          <a:solidFill>
            <a:schemeClr val="tx2">
              <a:lumMod val="60000"/>
              <a:lumOff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-1198682" y="4821116"/>
            <a:ext cx="2625969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807D0D01-C55B-404F-9D2C-5552E96642D1}" type="datetimeFigureOut">
              <a:rPr lang="en-AU" smtClean="0"/>
              <a:t>7/10/2012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500"/>
                            </p:stCondLst>
                            <p:childTnLst>
                              <p:par>
                                <p:cTn id="9" presetID="10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3" grpId="1" animBg="1"/>
    </p:bldLst>
  </p:timing>
  <p:txStyles>
    <p:titleStyle>
      <a:lvl1pPr algn="l" defTabSz="914400" rtl="0" eaLnBrk="1" latinLnBrk="0" hangingPunct="1">
        <a:spcBef>
          <a:spcPct val="0"/>
        </a:spcBef>
        <a:buNone/>
        <a:defRPr sz="7200" b="1" kern="1200">
          <a:ln w="12700">
            <a:solidFill>
              <a:schemeClr val="tx2"/>
            </a:solidFill>
          </a:ln>
          <a:solidFill>
            <a:schemeClr val="bg1"/>
          </a:solidFill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»"/>
        <a:defRPr sz="28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˃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Calibri" pitchFamily="34" charset="0"/>
        <a:buChar char="+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Clr>
          <a:schemeClr val="tx1"/>
        </a:buClr>
        <a:buFont typeface="Calibri" pitchFamily="34" charset="0"/>
        <a:buChar char="&gt;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Calibri" pitchFamily="34" charset="0"/>
        <a:buChar char="+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Clr>
          <a:schemeClr val="tx1"/>
        </a:buClr>
        <a:buFont typeface="Calibri" pitchFamily="34" charset="0"/>
        <a:buChar char="»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Clr>
          <a:schemeClr val="tx1"/>
        </a:buClr>
        <a:buFont typeface="Calibri" pitchFamily="34" charset="0"/>
        <a:buChar char="−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15616" y="116632"/>
            <a:ext cx="7772400" cy="3126209"/>
          </a:xfrm>
        </p:spPr>
        <p:txBody>
          <a:bodyPr/>
          <a:lstStyle/>
          <a:p>
            <a:r>
              <a:rPr lang="en-AU" dirty="0" smtClean="0"/>
              <a:t>Facts about reading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91680" y="4221088"/>
            <a:ext cx="6400800" cy="1752600"/>
          </a:xfrm>
        </p:spPr>
        <p:txBody>
          <a:bodyPr>
            <a:normAutofit/>
          </a:bodyPr>
          <a:lstStyle/>
          <a:p>
            <a:pPr marL="342900" indent="-342900" algn="l">
              <a:buFont typeface="Arial" charset="0"/>
              <a:buChar char="•"/>
            </a:pPr>
            <a:r>
              <a:rPr lang="en-AU" dirty="0" smtClean="0">
                <a:solidFill>
                  <a:schemeClr val="tx1"/>
                </a:solidFill>
              </a:rPr>
              <a:t>Nearly half the population struggles without the literacy skills to meet the most basic demands of everyday life and work.  </a:t>
            </a:r>
          </a:p>
          <a:p>
            <a:pPr algn="l"/>
            <a:endParaRPr lang="en-A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0031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1600" y="836712"/>
            <a:ext cx="8712968" cy="1143000"/>
          </a:xfrm>
        </p:spPr>
        <p:txBody>
          <a:bodyPr/>
          <a:lstStyle/>
          <a:p>
            <a:r>
              <a:rPr lang="en-AU" dirty="0" smtClean="0"/>
              <a:t>Improved Memory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2636912"/>
            <a:ext cx="7467600" cy="3240360"/>
          </a:xfrm>
        </p:spPr>
        <p:txBody>
          <a:bodyPr/>
          <a:lstStyle/>
          <a:p>
            <a:r>
              <a:rPr lang="en-AU" dirty="0" smtClean="0"/>
              <a:t>Reading helps improve memory.</a:t>
            </a:r>
          </a:p>
          <a:p>
            <a:r>
              <a:rPr lang="en-AU" dirty="0" smtClean="0"/>
              <a:t>The more you read the more you train your brain to function </a:t>
            </a:r>
          </a:p>
          <a:p>
            <a:r>
              <a:rPr lang="en-AU" dirty="0" smtClean="0"/>
              <a:t>Reading requires remembering facts, figures and information about characters and events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573175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592" y="1196752"/>
            <a:ext cx="7239000" cy="1143000"/>
          </a:xfrm>
        </p:spPr>
        <p:txBody>
          <a:bodyPr/>
          <a:lstStyle/>
          <a:p>
            <a:r>
              <a:rPr lang="en-AU" dirty="0" smtClean="0"/>
              <a:t>Improves writing skills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3140968"/>
            <a:ext cx="7467600" cy="2736304"/>
          </a:xfrm>
        </p:spPr>
        <p:txBody>
          <a:bodyPr/>
          <a:lstStyle/>
          <a:p>
            <a:r>
              <a:rPr lang="en-AU" dirty="0" smtClean="0"/>
              <a:t>Reading improves your writing ability</a:t>
            </a:r>
          </a:p>
          <a:p>
            <a:endParaRPr lang="en-AU" dirty="0" smtClean="0"/>
          </a:p>
          <a:p>
            <a:r>
              <a:rPr lang="en-AU" dirty="0" smtClean="0"/>
              <a:t>This occurs as you become more of a critical thinker and use great vocabulary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90813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836712"/>
            <a:ext cx="8928992" cy="1143000"/>
          </a:xfrm>
        </p:spPr>
        <p:txBody>
          <a:bodyPr/>
          <a:lstStyle/>
          <a:p>
            <a:r>
              <a:rPr lang="en-AU" dirty="0" smtClean="0"/>
              <a:t>Creates conversation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2409800"/>
            <a:ext cx="7467600" cy="4419600"/>
          </a:xfrm>
        </p:spPr>
        <p:txBody>
          <a:bodyPr/>
          <a:lstStyle/>
          <a:p>
            <a:r>
              <a:rPr lang="en-AU" dirty="0" smtClean="0"/>
              <a:t>Reading always provides a talking point</a:t>
            </a:r>
          </a:p>
          <a:p>
            <a:endParaRPr lang="en-AU" dirty="0" smtClean="0"/>
          </a:p>
          <a:p>
            <a:r>
              <a:rPr lang="en-AU" dirty="0" smtClean="0"/>
              <a:t>You can discuss various plots in the novels you read and the things you are learning</a:t>
            </a:r>
          </a:p>
          <a:p>
            <a:endParaRPr lang="en-AU" dirty="0" smtClean="0"/>
          </a:p>
          <a:p>
            <a:r>
              <a:rPr lang="en-AU" dirty="0" smtClean="0"/>
              <a:t>Reading creates endless possibilities  of sharing with like minded people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369280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19672" y="1124744"/>
            <a:ext cx="7239000" cy="1143000"/>
          </a:xfrm>
        </p:spPr>
        <p:txBody>
          <a:bodyPr/>
          <a:lstStyle/>
          <a:p>
            <a:r>
              <a:rPr lang="en-AU" dirty="0" smtClean="0"/>
              <a:t>Expands your imagination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9552" y="2636912"/>
            <a:ext cx="7992888" cy="4419600"/>
          </a:xfrm>
        </p:spPr>
        <p:txBody>
          <a:bodyPr/>
          <a:lstStyle/>
          <a:p>
            <a:r>
              <a:rPr lang="en-AU" dirty="0" smtClean="0"/>
              <a:t>When you read you learn to communicate efficiently</a:t>
            </a:r>
          </a:p>
          <a:p>
            <a:r>
              <a:rPr lang="en-AU" dirty="0" smtClean="0"/>
              <a:t>You expand your imagination </a:t>
            </a:r>
          </a:p>
          <a:p>
            <a:r>
              <a:rPr lang="en-AU" dirty="0" smtClean="0"/>
              <a:t>Reading helps create common knowledge- it helps you know what other people know so that instead of repeating their mistakes and experiments you can expand upon them and go forward as a community. 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7358894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608" y="476672"/>
            <a:ext cx="7239000" cy="1143000"/>
          </a:xfrm>
        </p:spPr>
        <p:txBody>
          <a:bodyPr/>
          <a:lstStyle/>
          <a:p>
            <a:r>
              <a:rPr lang="en-AU" dirty="0"/>
              <a:t>S</a:t>
            </a:r>
            <a:r>
              <a:rPr lang="en-AU" dirty="0" smtClean="0"/>
              <a:t>tatistics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916832"/>
            <a:ext cx="7467600" cy="4419600"/>
          </a:xfrm>
        </p:spPr>
        <p:txBody>
          <a:bodyPr/>
          <a:lstStyle/>
          <a:p>
            <a:r>
              <a:rPr lang="en-AU" dirty="0" smtClean="0"/>
              <a:t>46% of Australians can’t read newspapers, follow a recipe, make sense of a timetable or understand the instructions on a medicine bottle.</a:t>
            </a:r>
          </a:p>
          <a:p>
            <a:endParaRPr lang="en-AU" dirty="0" smtClean="0"/>
          </a:p>
          <a:p>
            <a:r>
              <a:rPr lang="en-AU" dirty="0" smtClean="0"/>
              <a:t>The list goes on ………………………… 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326599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592" y="980728"/>
            <a:ext cx="7239000" cy="1143000"/>
          </a:xfrm>
        </p:spPr>
        <p:txBody>
          <a:bodyPr>
            <a:normAutofit fontScale="90000"/>
          </a:bodyPr>
          <a:lstStyle/>
          <a:p>
            <a:r>
              <a:rPr lang="en-AU" dirty="0" smtClean="0"/>
              <a:t>The amazing benefits of reading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2438400"/>
            <a:ext cx="7467600" cy="4419600"/>
          </a:xfrm>
        </p:spPr>
        <p:txBody>
          <a:bodyPr/>
          <a:lstStyle/>
          <a:p>
            <a:r>
              <a:rPr lang="en-AU" dirty="0" smtClean="0"/>
              <a:t>Reading is an active mental process. </a:t>
            </a:r>
          </a:p>
          <a:p>
            <a:endParaRPr lang="en-AU" dirty="0" smtClean="0"/>
          </a:p>
          <a:p>
            <a:r>
              <a:rPr lang="en-AU" dirty="0" smtClean="0"/>
              <a:t>Reading makes you use your brain.</a:t>
            </a:r>
          </a:p>
          <a:p>
            <a:endParaRPr lang="en-AU" dirty="0" smtClean="0"/>
          </a:p>
          <a:p>
            <a:r>
              <a:rPr lang="en-AU" dirty="0" smtClean="0"/>
              <a:t>While reading you are forced to reason about many things which are unfamiliar to you 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857537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1600" y="2276872"/>
            <a:ext cx="7239000" cy="720080"/>
          </a:xfrm>
        </p:spPr>
        <p:txBody>
          <a:bodyPr>
            <a:normAutofit fontScale="90000"/>
          </a:bodyPr>
          <a:lstStyle/>
          <a:p>
            <a:r>
              <a:rPr lang="en-AU" dirty="0" smtClean="0"/>
              <a:t>Reading improves Vocabulary </a:t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2708920"/>
            <a:ext cx="7467600" cy="4419600"/>
          </a:xfrm>
        </p:spPr>
        <p:txBody>
          <a:bodyPr/>
          <a:lstStyle/>
          <a:p>
            <a:r>
              <a:rPr lang="en-AU" dirty="0" smtClean="0"/>
              <a:t>Reading expands your vocabulary.</a:t>
            </a:r>
          </a:p>
          <a:p>
            <a:endParaRPr lang="en-AU" dirty="0" smtClean="0"/>
          </a:p>
          <a:p>
            <a:r>
              <a:rPr lang="en-AU" dirty="0" smtClean="0"/>
              <a:t>It improves your spelling </a:t>
            </a:r>
          </a:p>
          <a:p>
            <a:endParaRPr lang="en-AU" dirty="0" smtClean="0"/>
          </a:p>
          <a:p>
            <a:r>
              <a:rPr lang="en-AU" dirty="0" smtClean="0"/>
              <a:t>You learn to infer the meaning of words by exploring the context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586522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9552" y="1844824"/>
            <a:ext cx="8280920" cy="1143000"/>
          </a:xfrm>
        </p:spPr>
        <p:txBody>
          <a:bodyPr>
            <a:normAutofit fontScale="90000"/>
          </a:bodyPr>
          <a:lstStyle/>
          <a:p>
            <a:r>
              <a:rPr lang="en-AU" dirty="0" smtClean="0"/>
              <a:t>Gives you a glimpse into other cultures and places of the world 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3068960"/>
            <a:ext cx="7467600" cy="3974936"/>
          </a:xfrm>
        </p:spPr>
        <p:txBody>
          <a:bodyPr/>
          <a:lstStyle/>
          <a:p>
            <a:r>
              <a:rPr lang="en-AU" dirty="0" smtClean="0"/>
              <a:t>How would you know about life in China or Italy if you don’t  read about it?</a:t>
            </a:r>
          </a:p>
          <a:p>
            <a:r>
              <a:rPr lang="en-AU" dirty="0" smtClean="0"/>
              <a:t>Reading allows you to learn about cultural diversity</a:t>
            </a:r>
          </a:p>
          <a:p>
            <a:r>
              <a:rPr lang="en-AU" dirty="0" smtClean="0"/>
              <a:t>You become more aware about the different places and learn about the fabulous history of the people. </a:t>
            </a:r>
          </a:p>
        </p:txBody>
      </p:sp>
    </p:spTree>
    <p:extLst>
      <p:ext uri="{BB962C8B-B14F-4D97-AF65-F5344CB8AC3E}">
        <p14:creationId xmlns:p14="http://schemas.microsoft.com/office/powerpoint/2010/main" val="2106862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1988840"/>
            <a:ext cx="7239000" cy="1143000"/>
          </a:xfrm>
        </p:spPr>
        <p:txBody>
          <a:bodyPr>
            <a:normAutofit fontScale="90000"/>
          </a:bodyPr>
          <a:lstStyle/>
          <a:p>
            <a:r>
              <a:rPr lang="en-AU" dirty="0" smtClean="0"/>
              <a:t>Improves concentration and focus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3284984"/>
            <a:ext cx="7467600" cy="3196952"/>
          </a:xfrm>
        </p:spPr>
        <p:txBody>
          <a:bodyPr/>
          <a:lstStyle/>
          <a:p>
            <a:r>
              <a:rPr lang="en-AU" dirty="0" smtClean="0"/>
              <a:t>When you read you are required to focus for longer periods of time.</a:t>
            </a:r>
          </a:p>
          <a:p>
            <a:r>
              <a:rPr lang="en-AU" dirty="0" smtClean="0"/>
              <a:t>When you read a book your concentration will improve as the information is lengthier than an e-mail or shorter chunks of information. 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518144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7584" y="1268760"/>
            <a:ext cx="7239000" cy="1143000"/>
          </a:xfrm>
        </p:spPr>
        <p:txBody>
          <a:bodyPr/>
          <a:lstStyle/>
          <a:p>
            <a:r>
              <a:rPr lang="en-AU" dirty="0" smtClean="0"/>
              <a:t>Reading Reduces stress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9200" y="3212976"/>
            <a:ext cx="7467600" cy="2448272"/>
          </a:xfrm>
        </p:spPr>
        <p:txBody>
          <a:bodyPr>
            <a:normAutofit/>
          </a:bodyPr>
          <a:lstStyle/>
          <a:p>
            <a:r>
              <a:rPr lang="en-AU" dirty="0" smtClean="0"/>
              <a:t>When reading a book the mind shifts gears</a:t>
            </a:r>
          </a:p>
          <a:p>
            <a:r>
              <a:rPr lang="en-AU" dirty="0" smtClean="0"/>
              <a:t>After  a stressful day a book can be a great distraction</a:t>
            </a:r>
          </a:p>
          <a:p>
            <a:r>
              <a:rPr lang="en-AU" dirty="0" smtClean="0"/>
              <a:t>Reading a fiction book is a great idea right before bedtime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785932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1268760"/>
            <a:ext cx="7239000" cy="1143000"/>
          </a:xfrm>
        </p:spPr>
        <p:txBody>
          <a:bodyPr/>
          <a:lstStyle/>
          <a:p>
            <a:r>
              <a:rPr lang="en-AU" dirty="0" smtClean="0"/>
              <a:t>Greater tranquility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3068960"/>
            <a:ext cx="7467600" cy="2302768"/>
          </a:xfrm>
        </p:spPr>
        <p:txBody>
          <a:bodyPr/>
          <a:lstStyle/>
          <a:p>
            <a:r>
              <a:rPr lang="en-AU" dirty="0" smtClean="0"/>
              <a:t>Reading actually forces you to stay calm and keep still</a:t>
            </a:r>
          </a:p>
          <a:p>
            <a:endParaRPr lang="en-AU" dirty="0" smtClean="0"/>
          </a:p>
          <a:p>
            <a:r>
              <a:rPr lang="en-AU" dirty="0" smtClean="0"/>
              <a:t>This works well for reducing anxiety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1263128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1600" y="764704"/>
            <a:ext cx="7239000" cy="1143000"/>
          </a:xfrm>
        </p:spPr>
        <p:txBody>
          <a:bodyPr/>
          <a:lstStyle/>
          <a:p>
            <a:r>
              <a:rPr lang="en-AU" dirty="0" smtClean="0"/>
              <a:t>Build Self Esteem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2420888"/>
            <a:ext cx="7467600" cy="2304256"/>
          </a:xfrm>
        </p:spPr>
        <p:txBody>
          <a:bodyPr/>
          <a:lstStyle/>
          <a:p>
            <a:r>
              <a:rPr lang="en-AU" dirty="0" smtClean="0"/>
              <a:t>The more you read the more knowledgeable you become.</a:t>
            </a:r>
          </a:p>
          <a:p>
            <a:r>
              <a:rPr lang="en-AU" dirty="0" smtClean="0"/>
              <a:t>With more knowledge comes more confidence</a:t>
            </a:r>
          </a:p>
          <a:p>
            <a:r>
              <a:rPr lang="en-AU" dirty="0" smtClean="0"/>
              <a:t>People trust you and look up to you for answers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4021711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hermal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Thermal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erma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63500" dist="38100" dir="81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101600" dist="63500" dir="8100000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3000000"/>
            </a:lightRig>
          </a:scene3d>
          <a:sp3d>
            <a:bevelT h="190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lumMod val="125000"/>
              </a:schemeClr>
            </a:gs>
            <a:gs pos="55000">
              <a:schemeClr val="phClr">
                <a:shade val="100000"/>
                <a:satMod val="100000"/>
                <a:lumMod val="100000"/>
              </a:schemeClr>
            </a:gs>
            <a:gs pos="100000">
              <a:schemeClr val="phClr">
                <a:shade val="90000"/>
                <a:satMod val="300000"/>
                <a:lumMod val="9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8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TC101859868[[fn=Thermal]]</Template>
  <TotalTime>141</TotalTime>
  <Words>426</Words>
  <Application>Microsoft Office PowerPoint</Application>
  <PresentationFormat>On-screen Show (4:3)</PresentationFormat>
  <Paragraphs>55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Thermal</vt:lpstr>
      <vt:lpstr>Facts about reading</vt:lpstr>
      <vt:lpstr>Statistics</vt:lpstr>
      <vt:lpstr>The amazing benefits of reading</vt:lpstr>
      <vt:lpstr>Reading improves Vocabulary  </vt:lpstr>
      <vt:lpstr>Gives you a glimpse into other cultures and places of the world </vt:lpstr>
      <vt:lpstr>Improves concentration and focus</vt:lpstr>
      <vt:lpstr>Reading Reduces stress</vt:lpstr>
      <vt:lpstr>Greater tranquility</vt:lpstr>
      <vt:lpstr>Build Self Esteem</vt:lpstr>
      <vt:lpstr>Improved Memory</vt:lpstr>
      <vt:lpstr>Improves writing skills</vt:lpstr>
      <vt:lpstr>Creates conversation</vt:lpstr>
      <vt:lpstr>Expands your imagination</vt:lpstr>
    </vt:vector>
  </TitlesOfParts>
  <Company>DEECD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Facts</dc:title>
  <dc:creator>MANTZANIDIS, Debbie(MNT)</dc:creator>
  <cp:lastModifiedBy>MANTZANIDIS, Debbie(MNT)</cp:lastModifiedBy>
  <cp:revision>11</cp:revision>
  <dcterms:created xsi:type="dcterms:W3CDTF">2012-10-07T08:01:07Z</dcterms:created>
  <dcterms:modified xsi:type="dcterms:W3CDTF">2012-10-07T10:22:29Z</dcterms:modified>
</cp:coreProperties>
</file>

<file path=docProps/thumbnail.jpeg>
</file>